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92" r:id="rId3"/>
  </p:sldMasterIdLst>
  <p:notesMasterIdLst>
    <p:notesMasterId r:id="rId20"/>
  </p:notesMasterIdLst>
  <p:sldIdLst>
    <p:sldId id="256" r:id="rId4"/>
    <p:sldId id="257" r:id="rId5"/>
    <p:sldId id="258" r:id="rId6"/>
    <p:sldId id="271" r:id="rId7"/>
    <p:sldId id="279" r:id="rId8"/>
    <p:sldId id="278" r:id="rId9"/>
    <p:sldId id="259" r:id="rId10"/>
    <p:sldId id="281" r:id="rId11"/>
    <p:sldId id="280" r:id="rId12"/>
    <p:sldId id="260" r:id="rId13"/>
    <p:sldId id="273" r:id="rId14"/>
    <p:sldId id="274" r:id="rId15"/>
    <p:sldId id="276" r:id="rId16"/>
    <p:sldId id="269" r:id="rId17"/>
    <p:sldId id="27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4"/>
    <p:restoredTop sz="94646"/>
  </p:normalViewPr>
  <p:slideViewPr>
    <p:cSldViewPr snapToGrid="0" snapToObjects="1">
      <p:cViewPr varScale="1">
        <p:scale>
          <a:sx n="70" d="100"/>
          <a:sy n="70" d="100"/>
        </p:scale>
        <p:origin x="1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81DA-44F1-3746-B19A-AB72460DEAAC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2FED-EFD5-B544-AECA-4184CF27F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syntax</a:t>
            </a:r>
            <a:r>
              <a:rPr lang="en-US" baseline="0" dirty="0" smtClean="0"/>
              <a:t> – familiarity with traditional</a:t>
            </a:r>
          </a:p>
          <a:p>
            <a:r>
              <a:rPr lang="en-US" baseline="0" dirty="0" smtClean="0"/>
              <a:t>	- automatically indexed</a:t>
            </a:r>
          </a:p>
          <a:p>
            <a:r>
              <a:rPr lang="en-US" baseline="0" dirty="0" smtClean="0"/>
              <a:t>	- flexible schemas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Multi-document transactions</a:t>
            </a:r>
          </a:p>
          <a:p>
            <a:r>
              <a:rPr lang="en-US" baseline="0" dirty="0" smtClean="0"/>
              <a:t>	- stored procedures/triggers is transactional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Tunable and fast – consistency levels </a:t>
            </a:r>
          </a:p>
          <a:p>
            <a:r>
              <a:rPr lang="en-US" baseline="0" dirty="0" smtClean="0"/>
              <a:t>		- strong</a:t>
            </a:r>
          </a:p>
          <a:p>
            <a:r>
              <a:rPr lang="en-US" baseline="0" dirty="0" smtClean="0"/>
              <a:t>		- bounded staleness</a:t>
            </a:r>
          </a:p>
          <a:p>
            <a:r>
              <a:rPr lang="en-US" baseline="0" dirty="0" smtClean="0"/>
              <a:t>		- session</a:t>
            </a:r>
          </a:p>
          <a:p>
            <a:r>
              <a:rPr lang="en-US" baseline="0" dirty="0" smtClean="0"/>
              <a:t>		- eventual</a:t>
            </a:r>
          </a:p>
          <a:p>
            <a:r>
              <a:rPr lang="en-US" dirty="0" smtClean="0"/>
              <a:t>	- indexing</a:t>
            </a:r>
          </a:p>
          <a:p>
            <a:r>
              <a:rPr lang="en-US" dirty="0" smtClean="0"/>
              <a:t>		-consistent</a:t>
            </a:r>
          </a:p>
          <a:p>
            <a:r>
              <a:rPr lang="en-US" dirty="0" smtClean="0"/>
              <a:t>		-lazy</a:t>
            </a:r>
          </a:p>
          <a:p>
            <a:endParaRPr lang="en-US" dirty="0" smtClean="0"/>
          </a:p>
          <a:p>
            <a:r>
              <a:rPr lang="en-US" dirty="0" smtClean="0"/>
              <a:t>Highly</a:t>
            </a:r>
            <a:r>
              <a:rPr lang="en-US" baseline="0" dirty="0" smtClean="0"/>
              <a:t> scalable – customers with terabytes</a:t>
            </a:r>
          </a:p>
          <a:p>
            <a:r>
              <a:rPr lang="en-US" baseline="0" dirty="0" smtClean="0"/>
              <a:t>	- fully managed </a:t>
            </a:r>
          </a:p>
          <a:p>
            <a:r>
              <a:rPr lang="en-US" baseline="0" dirty="0" smtClean="0"/>
              <a:t>	- quick startup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8/18/15 9:22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3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DocumentDB offers SDKs and tooling to help you develop</a:t>
            </a:r>
            <a:r>
              <a:rPr lang="en-US" baseline="0" dirty="0" smtClean="0"/>
              <a:t> against and manage data in the service.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APIs are accessible as REST over HTTP, we also provide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, Node, Java and Python SDKs</a:t>
            </a:r>
          </a:p>
          <a:p>
            <a:r>
              <a:rPr lang="en-US" baseline="0" dirty="0" smtClean="0"/>
              <a:t>I already shown provisioning through the portal – the Azure Preview portal offers a variety of development, monitoring and management capabilities.</a:t>
            </a:r>
          </a:p>
          <a:p>
            <a:r>
              <a:rPr lang="en-US" baseline="0" dirty="0" smtClean="0"/>
              <a:t>DocumentDB Studio is an open source app that allows you to manage and interact with the service from a GUI tool</a:t>
            </a:r>
          </a:p>
          <a:p>
            <a:r>
              <a:rPr lang="en-US" baseline="0" dirty="0" smtClean="0"/>
              <a:t>The Data Migration tool allows you import existing data into DocumentDB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9:22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75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9:22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9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91585"/>
            <a:ext cx="7630213" cy="22518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21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06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4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1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8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1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9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2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6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9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7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2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92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2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8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21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0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4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890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97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6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8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6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theme" Target="../theme/theme2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2.xml"/><Relationship Id="rId31" Type="http://schemas.openxmlformats.org/officeDocument/2006/relationships/theme" Target="../theme/theme3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6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2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022" y="38812"/>
            <a:ext cx="7221894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Paths to indexing nirvana with Azure DocumentDB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15599"/>
              </p:ext>
            </p:extLst>
          </p:nvPr>
        </p:nvGraphicFramePr>
        <p:xfrm>
          <a:off x="491066" y="5063066"/>
          <a:ext cx="117009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/>
                <a:gridCol w="5850467"/>
              </a:tblGrid>
              <a:tr h="798772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Ryan CrawCour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Program Manager,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ryancrawcour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David Makogon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Cloud Architect,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dmakogon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73" y="2586870"/>
            <a:ext cx="2476196" cy="2476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1" y="2537744"/>
            <a:ext cx="2582130" cy="2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6094810"/>
          </a:xfrm>
        </p:spPr>
        <p:txBody>
          <a:bodyPr/>
          <a:lstStyle/>
          <a:p>
            <a:pPr marL="0" lvl="0" indent="0">
              <a:buNone/>
            </a:pPr>
            <a:r>
              <a:rPr lang="en-US" altLang="en-US" sz="2400" dirty="0" smtClean="0">
                <a:solidFill>
                  <a:srgbClr val="333333"/>
                </a:solidFill>
              </a:rPr>
              <a:t>	</a:t>
            </a:r>
          </a:p>
          <a:p>
            <a:pPr marL="0" lvl="0" indent="0">
              <a:buNone/>
            </a:pPr>
            <a:r>
              <a:rPr lang="en-US" altLang="en-US" sz="3200" dirty="0">
                <a:solidFill>
                  <a:srgbClr val="333333"/>
                </a:solidFill>
              </a:rPr>
              <a:t>	</a:t>
            </a:r>
            <a:r>
              <a:rPr lang="en-US" altLang="en-US" sz="3200" dirty="0"/>
              <a:t>SELECT *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	FROM </a:t>
            </a:r>
            <a:r>
              <a:rPr lang="en-US" altLang="en-US" sz="3200" dirty="0"/>
              <a:t>m</a:t>
            </a:r>
            <a:r>
              <a:rPr lang="en-US" altLang="en-US" sz="3200" dirty="0" smtClean="0"/>
              <a:t>ovies </a:t>
            </a:r>
            <a:r>
              <a:rPr lang="en-US" altLang="en-US" sz="3200" dirty="0"/>
              <a:t>m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	</a:t>
            </a:r>
            <a:r>
              <a:rPr lang="en-US" altLang="en-US" sz="3200" b="1" dirty="0" smtClean="0"/>
              <a:t>WHERE </a:t>
            </a:r>
            <a:r>
              <a:rPr lang="en-US" altLang="en-US" sz="3200" b="1" dirty="0" err="1"/>
              <a:t>m.title</a:t>
            </a:r>
            <a:r>
              <a:rPr lang="en-US" altLang="en-US" sz="3200" b="1" dirty="0"/>
              <a:t> = </a:t>
            </a:r>
            <a:r>
              <a:rPr lang="en-US" altLang="en-US" sz="3200" b="1" dirty="0" smtClean="0"/>
              <a:t>"Ant-Man" </a:t>
            </a:r>
            <a:endParaRPr lang="en-US" altLang="en-US" sz="3200" b="1" dirty="0" smtClean="0"/>
          </a:p>
          <a:p>
            <a:pPr marL="0" lvl="0" indent="0">
              <a:buNone/>
            </a:pPr>
            <a:endParaRPr lang="en-US" altLang="en-US" sz="3200" dirty="0"/>
          </a:p>
          <a:p>
            <a:pPr marL="0" indent="0">
              <a:buNone/>
            </a:pPr>
            <a:r>
              <a:rPr lang="en-US" altLang="en-US" sz="3200" dirty="0"/>
              <a:t>	SELECT *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	FROM movies </a:t>
            </a:r>
            <a:r>
              <a:rPr lang="en-US" altLang="en-US" sz="3200" dirty="0"/>
              <a:t>m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	</a:t>
            </a:r>
            <a:r>
              <a:rPr lang="en-US" altLang="en-US" sz="3200" b="1" dirty="0" smtClean="0"/>
              <a:t>WHERE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</a:t>
            </a:r>
            <a:r>
              <a:rPr lang="en-US" altLang="en-US" sz="3200" b="1" dirty="0" smtClean="0"/>
              <a:t>&gt;= 3 </a:t>
            </a:r>
            <a:br>
              <a:rPr lang="en-US" altLang="en-US" sz="3200" b="1" dirty="0" smtClean="0"/>
            </a:br>
            <a:r>
              <a:rPr lang="en-US" altLang="en-US" sz="3200" b="1" dirty="0" smtClean="0"/>
              <a:t>    </a:t>
            </a:r>
            <a:r>
              <a:rPr lang="en-US" altLang="en-US" sz="3200" b="1" dirty="0" smtClean="0"/>
              <a:t>AND </a:t>
            </a:r>
            <a:r>
              <a:rPr lang="en-US" altLang="en-US" sz="3200" b="1" dirty="0" err="1" smtClean="0"/>
              <a:t>m.vote_average</a:t>
            </a:r>
            <a:r>
              <a:rPr lang="en-US" altLang="en-US" sz="3200" b="1" dirty="0" smtClean="0"/>
              <a:t> &lt;= 4</a:t>
            </a:r>
            <a:endParaRPr lang="en-US" altLang="en-US" sz="3200" b="1" dirty="0"/>
          </a:p>
          <a:p>
            <a:pPr marL="0" lvl="0" indent="0"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indexing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367222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lvl="1" indent="0">
              <a:buNone/>
            </a:pPr>
            <a:r>
              <a:rPr lang="en-US" altLang="en-US" sz="3600" dirty="0"/>
              <a:t>	</a:t>
            </a:r>
            <a:r>
              <a:rPr lang="en-US" altLang="en-US" sz="3600" dirty="0" smtClean="0"/>
              <a:t>SELECT </a:t>
            </a:r>
            <a:r>
              <a:rPr lang="en-US" altLang="en-US" sz="3600" dirty="0" err="1" smtClean="0"/>
              <a:t>m.title</a:t>
            </a:r>
            <a:r>
              <a:rPr lang="en-US" altLang="en-US" sz="3600" dirty="0" smtClean="0"/>
              <a:t>, </a:t>
            </a:r>
            <a:r>
              <a:rPr lang="en-US" altLang="en-US" sz="3600" dirty="0" err="1" smtClean="0"/>
              <a:t>m.overview</a:t>
            </a:r>
            <a:r>
              <a:rPr lang="en-US" altLang="en-US" sz="3600" dirty="0" smtClean="0"/>
              <a:t> </a:t>
            </a:r>
            <a:endParaRPr lang="en-US" altLang="en-US" sz="3600" dirty="0"/>
          </a:p>
          <a:p>
            <a:pPr marL="0" lvl="1" indent="0">
              <a:buNone/>
            </a:pPr>
            <a:r>
              <a:rPr lang="en-US" altLang="en-US" sz="3600" dirty="0"/>
              <a:t>	</a:t>
            </a:r>
            <a:r>
              <a:rPr lang="en-US" altLang="en-US" sz="3600" dirty="0" smtClean="0"/>
              <a:t>FROM movies </a:t>
            </a:r>
            <a:r>
              <a:rPr lang="en-US" altLang="en-US" sz="3600" dirty="0"/>
              <a:t>m </a:t>
            </a:r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JOIN g IN </a:t>
            </a:r>
            <a:r>
              <a:rPr lang="en-US" altLang="en-US" sz="3600" b="1" dirty="0" err="1" smtClean="0"/>
              <a:t>m.genres</a:t>
            </a:r>
            <a:endParaRPr lang="en-US" altLang="en-US" sz="3600" b="1" dirty="0"/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g.name</a:t>
            </a:r>
            <a:r>
              <a:rPr lang="en-US" altLang="en-US" sz="3600" b="1" dirty="0" smtClean="0"/>
              <a:t>="Comedy" </a:t>
            </a:r>
            <a:endParaRPr lang="en-US" altLang="en-US" sz="3600" b="1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3180166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3200" dirty="0" smtClean="0"/>
          </a:p>
          <a:p>
            <a:pPr marL="0" lvl="0" indent="0">
              <a:buNone/>
            </a:pPr>
            <a:r>
              <a:rPr lang="en-US" altLang="en-US" sz="3600" dirty="0">
                <a:solidFill>
                  <a:srgbClr val="333333"/>
                </a:solidFill>
              </a:rPr>
              <a:t>	</a:t>
            </a:r>
            <a:r>
              <a:rPr lang="en-US" altLang="en-US" sz="3600" dirty="0"/>
              <a:t>SELECT * </a:t>
            </a:r>
          </a:p>
          <a:p>
            <a:pPr marL="0" lvl="0" indent="0">
              <a:buNone/>
            </a:pPr>
            <a:r>
              <a:rPr lang="en-US" altLang="en-US" sz="3600" dirty="0"/>
              <a:t>	FROM Movies m </a:t>
            </a:r>
          </a:p>
          <a:p>
            <a:pPr marL="0" lvl="0" indent="0">
              <a:buNone/>
            </a:pPr>
            <a:r>
              <a:rPr lang="en-US" altLang="en-US" sz="3600" dirty="0"/>
              <a:t>	WHERE </a:t>
            </a:r>
            <a:r>
              <a:rPr lang="en-US" altLang="en-US" sz="3600" dirty="0" smtClean="0"/>
              <a:t>STARTSWITH(</a:t>
            </a:r>
            <a:r>
              <a:rPr lang="en-US" altLang="en-US" sz="3600" dirty="0" err="1" smtClean="0"/>
              <a:t>m.title,'A</a:t>
            </a:r>
            <a:r>
              <a:rPr lang="en-US" altLang="en-US" sz="3600" dirty="0" smtClean="0"/>
              <a:t>') </a:t>
            </a:r>
            <a:endParaRPr lang="en-US" altLang="en-US" sz="3600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Ranges on strings?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00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3272499"/>
          </a:xfrm>
        </p:spPr>
        <p:txBody>
          <a:bodyPr/>
          <a:lstStyle/>
          <a:p>
            <a:r>
              <a:rPr lang="en-US" dirty="0" smtClean="0"/>
              <a:t>Query on distance using geospatial capabilities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	SELECT </a:t>
            </a:r>
            <a:r>
              <a:rPr lang="en-US" sz="2400" dirty="0"/>
              <a:t>*</a:t>
            </a:r>
          </a:p>
          <a:p>
            <a:pPr marL="0" indent="0">
              <a:buNone/>
            </a:pPr>
            <a:r>
              <a:rPr lang="en-US" sz="2400" dirty="0" smtClean="0"/>
              <a:t>	FROM cinemas c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	WHERE ST_DISTANCE(</a:t>
            </a:r>
            <a:r>
              <a:rPr lang="en-US" sz="2400" dirty="0" err="1" smtClean="0"/>
              <a:t>c.location</a:t>
            </a:r>
            <a:r>
              <a:rPr lang="en-US" sz="2400" dirty="0"/>
              <a:t>, { </a:t>
            </a:r>
          </a:p>
          <a:p>
            <a:pPr marL="236573" lvl="1" indent="0">
              <a:buNone/>
            </a:pPr>
            <a:r>
              <a:rPr lang="en-US" sz="2400" dirty="0"/>
              <a:t>	 </a:t>
            </a:r>
            <a:r>
              <a:rPr lang="en-US" sz="2400" dirty="0" smtClean="0"/>
              <a:t> </a:t>
            </a:r>
            <a:r>
              <a:rPr lang="en-US" sz="2400" dirty="0" smtClean="0"/>
              <a:t>"type": "Point", </a:t>
            </a:r>
            <a:endParaRPr lang="en-US" sz="2400" dirty="0"/>
          </a:p>
          <a:p>
            <a:pPr marL="236573" lvl="1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 </a:t>
            </a:r>
            <a:r>
              <a:rPr lang="en-US" sz="2400" dirty="0" smtClean="0"/>
              <a:t>"coordinates": </a:t>
            </a:r>
            <a:r>
              <a:rPr lang="en-US" sz="2400" dirty="0" smtClean="0"/>
              <a:t>[-121.889125, </a:t>
            </a:r>
            <a:r>
              <a:rPr lang="en-US" sz="2400" dirty="0"/>
              <a:t>37.33034</a:t>
            </a:r>
            <a:r>
              <a:rPr lang="en-US" sz="2400" dirty="0" smtClean="0"/>
              <a:t>]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}) &lt; </a:t>
            </a:r>
            <a:r>
              <a:rPr lang="en-US" sz="2400" dirty="0" smtClean="0"/>
              <a:t>5 </a:t>
            </a:r>
            <a:r>
              <a:rPr lang="en-US" sz="2400" dirty="0"/>
              <a:t>* </a:t>
            </a:r>
            <a:r>
              <a:rPr lang="en-US" sz="2400" dirty="0" smtClean="0"/>
              <a:t>1600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38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SDKs and Tooling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30029" y="1802883"/>
            <a:ext cx="3516781" cy="3704461"/>
            <a:chOff x="730029" y="1802883"/>
            <a:chExt cx="3516781" cy="3704461"/>
          </a:xfrm>
        </p:grpSpPr>
        <p:sp>
          <p:nvSpPr>
            <p:cNvPr id="54" name="TextBox 53"/>
            <p:cNvSpPr txBox="1"/>
            <p:nvPr/>
          </p:nvSpPr>
          <p:spPr>
            <a:xfrm>
              <a:off x="1685266" y="4265660"/>
              <a:ext cx="1120531" cy="10168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SDKs</a:t>
              </a:r>
            </a:p>
            <a:p>
              <a:pPr marL="336145" indent="-336145" defTabSz="914367">
                <a:lnSpc>
                  <a:spcPct val="90000"/>
                </a:lnSpc>
                <a:spcAft>
                  <a:spcPts val="588"/>
                </a:spcAft>
                <a:buFont typeface="Wingdings" panose="05000000000000000000" pitchFamily="2" charset="2"/>
                <a:buChar char="§"/>
              </a:pPr>
              <a:endPara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38245" y="1802883"/>
              <a:ext cx="2614572" cy="2465168"/>
              <a:chOff x="938245" y="1802883"/>
              <a:chExt cx="2614572" cy="2465168"/>
            </a:xfrm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938245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12" y="2101692"/>
                <a:ext cx="1568743" cy="156874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 rot="18925562">
                <a:off x="2335071" y="2535101"/>
                <a:ext cx="633851" cy="186538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851722" y="3497957"/>
                <a:ext cx="672319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927982" y="3395242"/>
                <a:ext cx="376768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918644" y="3423256"/>
                <a:ext cx="526172" cy="14006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960240" y="3429116"/>
                <a:ext cx="520134" cy="1289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730029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docdbsdks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47054" y="1802883"/>
            <a:ext cx="3516781" cy="3704461"/>
            <a:chOff x="4426263" y="1802883"/>
            <a:chExt cx="3516781" cy="3704461"/>
          </a:xfrm>
        </p:grpSpPr>
        <p:grpSp>
          <p:nvGrpSpPr>
            <p:cNvPr id="10" name="Group 9"/>
            <p:cNvGrpSpPr/>
            <p:nvPr/>
          </p:nvGrpSpPr>
          <p:grpSpPr>
            <a:xfrm>
              <a:off x="4727773" y="1802883"/>
              <a:ext cx="2614572" cy="2465168"/>
              <a:chOff x="4664887" y="1802883"/>
              <a:chExt cx="2614572" cy="2465168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4664887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7561" y="2526746"/>
                <a:ext cx="1017443" cy="1017443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4866197" y="4265659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Azure Portal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26263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portal.azure.com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00910" y="1802882"/>
            <a:ext cx="3911120" cy="3704462"/>
            <a:chOff x="8100910" y="1802882"/>
            <a:chExt cx="3911120" cy="3704462"/>
          </a:xfrm>
        </p:grpSpPr>
        <p:grpSp>
          <p:nvGrpSpPr>
            <p:cNvPr id="24" name="Group 23"/>
            <p:cNvGrpSpPr/>
            <p:nvPr/>
          </p:nvGrpSpPr>
          <p:grpSpPr>
            <a:xfrm>
              <a:off x="8461948" y="1802882"/>
              <a:ext cx="2614572" cy="2465168"/>
              <a:chOff x="8461948" y="1802882"/>
              <a:chExt cx="2614572" cy="2465168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8461948" y="1802882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877" y="2657490"/>
                <a:ext cx="1060813" cy="106081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269" y="2393770"/>
                <a:ext cx="764951" cy="764951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 bwMode="auto">
              <a:xfrm>
                <a:off x="9822589" y="3392903"/>
                <a:ext cx="255311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0007503" y="3399299"/>
                <a:ext cx="462005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8600372" y="4262250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Studio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0910" y="4829888"/>
              <a:ext cx="3911120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docdbstudio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4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Today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9477" y="2084363"/>
            <a:ext cx="4100274" cy="4107182"/>
            <a:chOff x="259477" y="2084363"/>
            <a:chExt cx="4100274" cy="410718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089404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423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explore </a:t>
              </a:r>
              <a:r>
                <a:rPr lang="en-US" sz="28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playground</a:t>
              </a:r>
              <a:endPara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12" y="3343775"/>
              <a:ext cx="764951" cy="7649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82383" y="2540150"/>
              <a:ext cx="2241062" cy="73772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78" b="1" dirty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 * from playground p where p.name = 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sz="1078" b="1" dirty="0" err="1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DocumentDB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endParaRPr lang="en-US" sz="2353" b="1" dirty="0">
                <a:solidFill>
                  <a:srgbClr val="0079D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9477" y="5569489"/>
              <a:ext cx="4100274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docdbplayground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81097" y="2084363"/>
            <a:ext cx="3815979" cy="4089688"/>
            <a:chOff x="4088382" y="2084363"/>
            <a:chExt cx="3815979" cy="408968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475136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8382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build an app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77" y="3277872"/>
              <a:ext cx="830855" cy="8308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20" y="2342067"/>
              <a:ext cx="764951" cy="764951"/>
            </a:xfrm>
            <a:prstGeom prst="rect">
              <a:avLst/>
            </a:prstGeom>
          </p:spPr>
        </p:pic>
        <p:cxnSp>
          <p:nvCxnSpPr>
            <p:cNvPr id="22" name="Elbow Connector 21"/>
            <p:cNvCxnSpPr>
              <a:endCxn id="8" idx="1"/>
            </p:cNvCxnSpPr>
            <p:nvPr/>
          </p:nvCxnSpPr>
          <p:spPr>
            <a:xfrm rot="16200000" flipH="1">
              <a:off x="5425778" y="3277499"/>
              <a:ext cx="563108" cy="268491"/>
            </a:xfrm>
            <a:prstGeom prst="bentConnector2">
              <a:avLst/>
            </a:prstGeom>
            <a:ln w="28575">
              <a:solidFill>
                <a:srgbClr val="0079D6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728" y="2411367"/>
              <a:ext cx="549601" cy="54960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313841" y="5551995"/>
              <a:ext cx="3590520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docdbstarter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93542" y="2084363"/>
            <a:ext cx="3766598" cy="4085699"/>
            <a:chOff x="7793542" y="2084363"/>
            <a:chExt cx="3766598" cy="408569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845652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542" y="4698935"/>
              <a:ext cx="3753779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move some </a:t>
              </a: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data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76" y="2573595"/>
              <a:ext cx="1540359" cy="154035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8915753" y="3964549"/>
              <a:ext cx="379256" cy="45683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831591" y="3415488"/>
              <a:ext cx="672319" cy="61106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279804" y="3171212"/>
              <a:ext cx="486924" cy="93377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279804" y="3473840"/>
              <a:ext cx="355515" cy="38396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326153" y="3582074"/>
              <a:ext cx="355515" cy="22410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383951" y="3582074"/>
              <a:ext cx="774284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03910" y="334990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406579" y="319851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549437" y="3487305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967364" y="3127178"/>
              <a:ext cx="550178" cy="31748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32" y="3198340"/>
              <a:ext cx="839653" cy="88967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9489989" y="3198339"/>
              <a:ext cx="446023" cy="89500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251" y="3251188"/>
              <a:ext cx="581182" cy="58118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139539" y="5548006"/>
              <a:ext cx="3420601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docdbimport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02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1047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336118" indent="-336118">
              <a:buChar char="§"/>
            </a:pPr>
            <a:r>
              <a:rPr lang="en-US" sz="28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documentdb.com </a:t>
            </a: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r>
              <a:rPr lang="en-US" sz="28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@DocumentDB</a:t>
            </a: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askdocdb.com</a:t>
            </a:r>
          </a:p>
          <a:p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github.com/</a:t>
            </a:r>
            <a:r>
              <a:rPr lang="en-US" sz="28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azure/azure-documentdb-node</a:t>
            </a: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</a:p>
          <a:p>
            <a:pPr marL="336118" indent="-336118">
              <a:buChar char="§"/>
            </a:pP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github.com/</a:t>
            </a:r>
            <a:r>
              <a:rPr lang="en-US" sz="28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r>
              <a:rPr lang="en-US" sz="28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/nosqlnow2015</a:t>
            </a:r>
          </a:p>
          <a:p>
            <a:pPr marL="336118" indent="-336118">
              <a:buChar char="§"/>
            </a:pPr>
            <a:endParaRPr lang="en-US" sz="2353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8" y="3368869"/>
            <a:ext cx="3912637" cy="17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033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DocumentDB?  (5-minute lightning-round edition)</a:t>
            </a:r>
          </a:p>
          <a:p>
            <a:r>
              <a:rPr lang="en-US" dirty="0" smtClean="0"/>
              <a:t>Meet today’s data: Movies</a:t>
            </a:r>
          </a:p>
          <a:p>
            <a:r>
              <a:rPr lang="en-US" dirty="0" smtClean="0"/>
              <a:t>Queries and indexing: Demos with a side of Q&amp;A</a:t>
            </a:r>
          </a:p>
          <a:p>
            <a:r>
              <a:rPr lang="en-US" dirty="0" smtClean="0"/>
              <a:t>Loud applause and amazing tweets!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357123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name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DocumentDB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deployedAs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"Service",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dbType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"Document",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connectVia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"rest", 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deployVia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"portal", "rest", "cli"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scaleVia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 [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"portal", "rest", "cli"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],</a:t>
            </a:r>
            <a:b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differentHow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javascript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", "indexing", "consistency"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]</a:t>
            </a:r>
          </a:p>
          <a:p>
            <a:pPr marL="0" indent="0">
              <a:buNone/>
            </a:pPr>
            <a:r>
              <a:rPr lang="en-US" sz="4000" dirty="0"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: Lightning Round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31"/>
          <p:cNvSpPr>
            <a:spLocks noEditPoints="1"/>
          </p:cNvSpPr>
          <p:nvPr/>
        </p:nvSpPr>
        <p:spPr bwMode="black">
          <a:xfrm>
            <a:off x="1393840" y="2483506"/>
            <a:ext cx="280935" cy="165511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FFFFFF"/>
          </a:solidFill>
          <a:ln>
            <a:solidFill>
              <a:srgbClr val="61697E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3" name="TextBox 42"/>
          <p:cNvSpPr txBox="1"/>
          <p:nvPr/>
        </p:nvSpPr>
        <p:spPr>
          <a:xfrm>
            <a:off x="658753" y="1763524"/>
            <a:ext cx="1844438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Account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797969" y="2548271"/>
            <a:ext cx="90389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29337" y="1763524"/>
            <a:ext cx="1325349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875196" y="3031556"/>
            <a:ext cx="0" cy="88939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75196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65566" y="4170892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65566" y="4892077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874692" y="3147130"/>
            <a:ext cx="880676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00403" y="4331017"/>
            <a:ext cx="1474749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Permissions</a:t>
            </a:r>
          </a:p>
        </p:txBody>
      </p:sp>
      <p:pic>
        <p:nvPicPr>
          <p:cNvPr id="52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716717" y="4907635"/>
            <a:ext cx="283250" cy="283250"/>
          </a:xfrm>
          <a:prstGeom prst="rect">
            <a:avLst/>
          </a:prstGeom>
          <a:noFill/>
        </p:spPr>
      </p:pic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3529914" y="2560515"/>
            <a:ext cx="124523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510483" y="1763524"/>
            <a:ext cx="1389597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65001" y="1763524"/>
            <a:ext cx="1432365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486397" y="2548271"/>
            <a:ext cx="120308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28990" y="2962243"/>
            <a:ext cx="0" cy="301257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28989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32732" y="488640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28990" y="4645158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16388" y="595105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70197" y="2548271"/>
            <a:ext cx="10937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041187" y="1763524"/>
            <a:ext cx="1553488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Attachments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172408" y="3154474"/>
            <a:ext cx="2087737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Stored Procedures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72408" y="4307534"/>
            <a:ext cx="1092593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72408" y="5351951"/>
            <a:ext cx="2549723" cy="5389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Defined Functions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597053" y="2696758"/>
            <a:ext cx="672319" cy="291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142648" y="3643880"/>
            <a:ext cx="160778" cy="4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284815" y="3778696"/>
            <a:ext cx="160778" cy="44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roup 71"/>
          <p:cNvGrpSpPr/>
          <p:nvPr/>
        </p:nvGrpSpPr>
        <p:grpSpPr>
          <a:xfrm>
            <a:off x="5444380" y="5782033"/>
            <a:ext cx="447667" cy="427038"/>
            <a:chOff x="8043096" y="1834991"/>
            <a:chExt cx="421985" cy="463834"/>
          </a:xfrm>
        </p:grpSpPr>
        <p:sp>
          <p:nvSpPr>
            <p:cNvPr id="73" name="Rectangle 72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49983" y="4737098"/>
            <a:ext cx="447667" cy="427038"/>
            <a:chOff x="8043096" y="1834991"/>
            <a:chExt cx="421985" cy="463834"/>
          </a:xfrm>
        </p:grpSpPr>
        <p:sp>
          <p:nvSpPr>
            <p:cNvPr id="76" name="Rectangle 75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425568" y="3681621"/>
            <a:ext cx="447667" cy="427038"/>
            <a:chOff x="8043096" y="1834991"/>
            <a:chExt cx="421985" cy="463834"/>
          </a:xfrm>
        </p:grpSpPr>
        <p:sp>
          <p:nvSpPr>
            <p:cNvPr id="79" name="Rectangle 78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pic>
        <p:nvPicPr>
          <p:cNvPr id="81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</a:blip>
          <a:stretch>
            <a:fillRect/>
          </a:stretch>
        </p:blipFill>
        <p:spPr bwMode="auto">
          <a:xfrm>
            <a:off x="6650444" y="2303607"/>
            <a:ext cx="534104" cy="534104"/>
          </a:xfrm>
          <a:prstGeom prst="rect">
            <a:avLst/>
          </a:prstGeom>
          <a:noFill/>
        </p:spPr>
      </p:pic>
      <p:grpSp>
        <p:nvGrpSpPr>
          <p:cNvPr id="83" name="Group 82"/>
          <p:cNvGrpSpPr/>
          <p:nvPr/>
        </p:nvGrpSpPr>
        <p:grpSpPr>
          <a:xfrm>
            <a:off x="8474976" y="2285956"/>
            <a:ext cx="534104" cy="534104"/>
            <a:chOff x="11500644" y="1034375"/>
            <a:chExt cx="534104" cy="534104"/>
          </a:xfrm>
        </p:grpSpPr>
        <p:grpSp>
          <p:nvGrpSpPr>
            <p:cNvPr id="85" name="Group 84"/>
            <p:cNvGrpSpPr/>
            <p:nvPr/>
          </p:nvGrpSpPr>
          <p:grpSpPr>
            <a:xfrm>
              <a:off x="11500644" y="1034375"/>
              <a:ext cx="534104" cy="534104"/>
              <a:chOff x="10304868" y="3253855"/>
              <a:chExt cx="534104" cy="534104"/>
            </a:xfrm>
          </p:grpSpPr>
          <p:pic>
            <p:nvPicPr>
              <p:cNvPr id="87" name="Picture 3" descr="\\MAGNUM\Projects\Microsoft\Cloud Power FY12\Design\ICONS_PNG\Documen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 bwMode="auto">
              <a:xfrm>
                <a:off x="10304868" y="3253855"/>
                <a:ext cx="534104" cy="534104"/>
              </a:xfrm>
              <a:prstGeom prst="rect">
                <a:avLst/>
              </a:prstGeom>
              <a:noFill/>
            </p:spPr>
          </p:pic>
          <p:sp>
            <p:nvSpPr>
              <p:cNvPr id="88" name="Rectangle 87"/>
              <p:cNvSpPr/>
              <p:nvPr/>
            </p:nvSpPr>
            <p:spPr bwMode="auto">
              <a:xfrm>
                <a:off x="10533863" y="3430439"/>
                <a:ext cx="154779" cy="219224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 bwMode="auto">
            <a:xfrm>
              <a:off x="11635143" y="1265441"/>
              <a:ext cx="169173" cy="1278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84" y="2406571"/>
            <a:ext cx="312224" cy="32423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67" y="2534363"/>
            <a:ext cx="312224" cy="324233"/>
          </a:xfrm>
          <a:prstGeom prst="rect">
            <a:avLst/>
          </a:prstGeom>
        </p:spPr>
      </p:pic>
      <p:sp>
        <p:nvSpPr>
          <p:cNvPr id="91" name="Freeform 79"/>
          <p:cNvSpPr>
            <a:spLocks noEditPoints="1"/>
          </p:cNvSpPr>
          <p:nvPr/>
        </p:nvSpPr>
        <p:spPr bwMode="black">
          <a:xfrm>
            <a:off x="4985112" y="2425888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black">
          <a:xfrm>
            <a:off x="5200247" y="2535063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cxnSp>
        <p:nvCxnSpPr>
          <p:cNvPr id="93" name="Curved Connector 92"/>
          <p:cNvCxnSpPr/>
          <p:nvPr/>
        </p:nvCxnSpPr>
        <p:spPr>
          <a:xfrm rot="16200000" flipV="1">
            <a:off x="7182100" y="2734794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668536" y="3890314"/>
            <a:ext cx="3759837" cy="2697104"/>
            <a:chOff x="10575457" y="3056911"/>
            <a:chExt cx="3759837" cy="2697104"/>
          </a:xfrm>
        </p:grpSpPr>
        <p:sp>
          <p:nvSpPr>
            <p:cNvPr id="95" name="Oval 94"/>
            <p:cNvSpPr/>
            <p:nvPr/>
          </p:nvSpPr>
          <p:spPr bwMode="auto">
            <a:xfrm>
              <a:off x="10575457" y="3056911"/>
              <a:ext cx="2985680" cy="2697104"/>
            </a:xfrm>
            <a:prstGeom prst="ellips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111064" y="3347679"/>
              <a:ext cx="3224230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{</a:t>
              </a:r>
            </a:p>
            <a:p>
              <a:r>
                <a:rPr lang="en-US" sz="1600" dirty="0" smtClean="0"/>
                <a:t>   </a:t>
              </a:r>
              <a:r>
                <a:rPr lang="en-US" sz="1600" dirty="0" smtClean="0"/>
                <a:t>"id" </a:t>
              </a:r>
              <a:r>
                <a:rPr lang="en-US" sz="1600" dirty="0" smtClean="0"/>
                <a:t>: </a:t>
              </a:r>
              <a:r>
                <a:rPr lang="en-US" sz="1600" dirty="0" smtClean="0"/>
                <a:t>"123"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600" dirty="0" smtClean="0"/>
                <a:t>   </a:t>
              </a:r>
              <a:r>
                <a:rPr lang="en-US" sz="1600" dirty="0" smtClean="0"/>
                <a:t>"name" </a:t>
              </a:r>
              <a:r>
                <a:rPr lang="en-US" sz="1600" dirty="0" smtClean="0"/>
                <a:t>: </a:t>
              </a:r>
              <a:r>
                <a:rPr lang="en-US" sz="1600" dirty="0" smtClean="0"/>
                <a:t>"joe"</a:t>
              </a:r>
              <a:endParaRPr lang="en-US" sz="1600" dirty="0" smtClean="0"/>
            </a:p>
            <a:p>
              <a:r>
                <a:rPr lang="en-US" sz="1600" dirty="0" smtClean="0"/>
                <a:t>    </a:t>
              </a:r>
              <a:r>
                <a:rPr lang="en-US" sz="1600" dirty="0" smtClean="0"/>
                <a:t>"age" </a:t>
              </a:r>
              <a:r>
                <a:rPr lang="en-US" sz="1600" dirty="0" smtClean="0"/>
                <a:t>: 30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</a:t>
              </a:r>
              <a:r>
                <a:rPr lang="en-US" sz="1600" dirty="0" smtClean="0"/>
                <a:t>"address" </a:t>
              </a:r>
              <a:r>
                <a:rPr lang="en-US" sz="1600" dirty="0" smtClean="0"/>
                <a:t>: {</a:t>
              </a:r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   </a:t>
              </a:r>
              <a:r>
                <a:rPr lang="en-US" sz="1600" dirty="0" smtClean="0"/>
                <a:t>"street" </a:t>
              </a:r>
              <a:r>
                <a:rPr lang="en-US" sz="1600" dirty="0" smtClean="0"/>
                <a:t>: </a:t>
              </a:r>
              <a:r>
                <a:rPr lang="en-US" sz="1600" dirty="0" smtClean="0"/>
                <a:t>"some </a:t>
              </a:r>
              <a:r>
                <a:rPr lang="en-US" sz="1600" dirty="0" err="1" smtClean="0"/>
                <a:t>st</a:t>
              </a:r>
              <a:r>
                <a:rPr lang="en-US" sz="1600" dirty="0" smtClean="0"/>
                <a:t>"</a:t>
              </a:r>
              <a:endParaRPr lang="en-US" sz="1600" dirty="0" smtClean="0"/>
            </a:p>
            <a:p>
              <a:r>
                <a:rPr lang="en-US" sz="1600" dirty="0"/>
                <a:t> </a:t>
              </a:r>
              <a:r>
                <a:rPr lang="en-US" sz="1600" dirty="0" smtClean="0"/>
                <a:t>      }</a:t>
              </a:r>
              <a:endParaRPr lang="en-US" sz="1600" dirty="0"/>
            </a:p>
            <a:p>
              <a:r>
                <a:rPr lang="en-US" sz="1600" dirty="0" smtClean="0"/>
                <a:t>}</a:t>
              </a:r>
              <a:endParaRPr lang="en-US" sz="1600" dirty="0"/>
            </a:p>
          </p:txBody>
        </p:sp>
      </p:grpSp>
      <p:sp>
        <p:nvSpPr>
          <p:cNvPr id="97" name="Rectangle 96"/>
          <p:cNvSpPr/>
          <p:nvPr/>
        </p:nvSpPr>
        <p:spPr bwMode="auto">
          <a:xfrm>
            <a:off x="8621645" y="2508181"/>
            <a:ext cx="154779" cy="14083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946" y="2359890"/>
            <a:ext cx="556401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1010100100</a:t>
            </a:r>
          </a:p>
        </p:txBody>
      </p:sp>
      <p:pic>
        <p:nvPicPr>
          <p:cNvPr id="98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517924" y="4750453"/>
            <a:ext cx="283250" cy="283250"/>
          </a:xfrm>
          <a:prstGeom prst="rect">
            <a:avLst/>
          </a:prstGeom>
          <a:noFill/>
        </p:spPr>
      </p:pic>
      <p:sp>
        <p:nvSpPr>
          <p:cNvPr id="99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 dirty="0"/>
              <a:t>DocumentDB </a:t>
            </a:r>
            <a:r>
              <a:rPr lang="en-US" dirty="0" smtClean="0"/>
              <a:t>Resource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96535" y="1329827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u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nits:"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RequestUnit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timePeriod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"per second",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tiers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[250, 1000, 2500],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behavior: [ "consistent", "predictable" ],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measured: "per operation",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reportedVia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"result header"</a:t>
            </a:r>
            <a:endParaRPr lang="en-US" sz="2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4000" dirty="0" smtClean="0"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40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1159" y="1396815"/>
            <a:ext cx="5250841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{</a:t>
            </a:r>
          </a:p>
          <a:p>
            <a:r>
              <a:rPr lang="en-US" sz="3600" dirty="0" smtClean="0"/>
              <a:t>   </a:t>
            </a:r>
            <a:r>
              <a:rPr lang="en-US" sz="3600" dirty="0" smtClean="0"/>
              <a:t>"id</a:t>
            </a:r>
            <a:r>
              <a:rPr lang="en-US" sz="3600" dirty="0" smtClean="0"/>
              <a:t>"</a:t>
            </a:r>
            <a:r>
              <a:rPr lang="en-US" sz="3600" dirty="0" smtClean="0"/>
              <a:t> </a:t>
            </a:r>
            <a:r>
              <a:rPr lang="en-US" sz="3600" dirty="0" smtClean="0"/>
              <a:t>: </a:t>
            </a:r>
            <a:r>
              <a:rPr lang="en-US" sz="3600" dirty="0" smtClean="0"/>
              <a:t>"123</a:t>
            </a:r>
            <a:r>
              <a:rPr lang="en-US" sz="3600" dirty="0" smtClean="0"/>
              <a:t>",</a:t>
            </a:r>
          </a:p>
          <a:p>
            <a:r>
              <a:rPr lang="en-US" sz="3600" dirty="0" smtClean="0"/>
              <a:t>   "</a:t>
            </a:r>
            <a:r>
              <a:rPr lang="en-US" sz="3600" dirty="0"/>
              <a:t>age" : </a:t>
            </a:r>
            <a:r>
              <a:rPr lang="en-US" sz="3600" dirty="0" smtClean="0"/>
              <a:t>30,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   </a:t>
            </a:r>
            <a:r>
              <a:rPr lang="en-US" sz="3600" dirty="0" smtClean="0"/>
              <a:t>"name" </a:t>
            </a:r>
            <a:r>
              <a:rPr lang="en-US" sz="3600" dirty="0" smtClean="0"/>
              <a:t>: </a:t>
            </a:r>
            <a:r>
              <a:rPr lang="en-US" sz="3600" dirty="0" smtClean="0"/>
              <a:t>"joe",</a:t>
            </a:r>
            <a:endParaRPr lang="en-US" sz="3600" dirty="0" smtClean="0"/>
          </a:p>
          <a:p>
            <a:r>
              <a:rPr lang="en-US" sz="3600" dirty="0" smtClean="0"/>
              <a:t>   "address" </a:t>
            </a:r>
            <a:r>
              <a:rPr lang="en-US" sz="3600" dirty="0" smtClean="0"/>
              <a:t>: {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</a:t>
            </a:r>
            <a:r>
              <a:rPr lang="en-US" sz="3600" dirty="0" smtClean="0"/>
              <a:t>   "street" </a:t>
            </a:r>
            <a:r>
              <a:rPr lang="en-US" sz="3600" dirty="0" smtClean="0"/>
              <a:t>: </a:t>
            </a:r>
            <a:r>
              <a:rPr lang="en-US" sz="3600" dirty="0" smtClean="0"/>
              <a:t>"some </a:t>
            </a:r>
            <a:r>
              <a:rPr lang="en-US" sz="3600" dirty="0" err="1" smtClean="0"/>
              <a:t>st</a:t>
            </a:r>
            <a:r>
              <a:rPr lang="en-US" sz="3600" dirty="0" smtClean="0"/>
              <a:t>"</a:t>
            </a:r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 </a:t>
            </a:r>
            <a:r>
              <a:rPr lang="en-US" sz="3600" dirty="0" smtClean="0"/>
              <a:t>}</a:t>
            </a:r>
            <a:endParaRPr lang="en-US" sz="3600" dirty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723774" y="1850985"/>
            <a:ext cx="51893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/id</a:t>
            </a:r>
            <a:br>
              <a:rPr lang="en-US" sz="3200" dirty="0" smtClean="0"/>
            </a:br>
            <a:r>
              <a:rPr lang="en-US" sz="3200" dirty="0" smtClean="0"/>
              <a:t>/age</a:t>
            </a:r>
          </a:p>
          <a:p>
            <a:r>
              <a:rPr lang="en-US" sz="3200" dirty="0" smtClean="0"/>
              <a:t>/name</a:t>
            </a:r>
            <a:br>
              <a:rPr lang="en-US" sz="3200" dirty="0" smtClean="0"/>
            </a:br>
            <a:r>
              <a:rPr lang="en-US" sz="3200" dirty="0" smtClean="0"/>
              <a:t>/address</a:t>
            </a:r>
            <a:br>
              <a:rPr lang="en-US" sz="3200" dirty="0" smtClean="0"/>
            </a:br>
            <a:r>
              <a:rPr lang="en-US" sz="3200" dirty="0" smtClean="0"/>
              <a:t>/address/street</a:t>
            </a:r>
            <a:endParaRPr lang="en-US" sz="3200" dirty="0"/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2464018" y="3565372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55757" y="5249862"/>
            <a:ext cx="1757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Hash index</a:t>
            </a:r>
            <a:endParaRPr lang="en-US" sz="2800" dirty="0"/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2570209" y="195668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38201" y="3171250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index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 bwMode="auto">
          <a:xfrm>
            <a:off x="573705" y="2220477"/>
            <a:ext cx="1468461" cy="79191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73591" y="3219752"/>
            <a:ext cx="1793757" cy="823938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today's demo data: Lots of movies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9933" y="1189177"/>
            <a:ext cx="7138201" cy="54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movie JSON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841896" cy="2052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"genres":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35, "name": "Comedy"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28,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name":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"Action"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12, "name": "Adventure" } 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"id": </a:t>
            </a:r>
            <a:r>
              <a:rPr lang="en-US" sz="240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movie203801",</a:t>
            </a:r>
            <a:endParaRPr lang="en-US" sz="2400" dirty="0" smtClean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"overview": "In the early 1960s,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...",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release_date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"2015-08-14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"runtime": 116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tagline": "A Higher Class of Hero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"title": "The Man from U.N.C.L.E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vote_average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3.5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"type": "movie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3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520</Words>
  <Application>Microsoft Macintosh PowerPoint</Application>
  <PresentationFormat>Widescreen</PresentationFormat>
  <Paragraphs>175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Calibri</vt:lpstr>
      <vt:lpstr>Calibri Light</vt:lpstr>
      <vt:lpstr>Consolas</vt:lpstr>
      <vt:lpstr>Courier New</vt:lpstr>
      <vt:lpstr>Lucida Console</vt:lpstr>
      <vt:lpstr>Segoe UI</vt:lpstr>
      <vt:lpstr>Segoe UI Light</vt:lpstr>
      <vt:lpstr>Wingdings</vt:lpstr>
      <vt:lpstr>Arial</vt:lpstr>
      <vt:lpstr>Office Theme</vt:lpstr>
      <vt:lpstr>5-30610_Microsoft_Ignite_Keynote_Template</vt:lpstr>
      <vt:lpstr>1_5-30610_Microsoft_Ignite_Keynote_Template</vt:lpstr>
      <vt:lpstr>The Paths to indexing nirvana with Azure DocumentDB</vt:lpstr>
      <vt:lpstr>Today’s talk</vt:lpstr>
      <vt:lpstr>DocumentDB: Lightning Round Edition</vt:lpstr>
      <vt:lpstr>DocumentDB Resource Model</vt:lpstr>
      <vt:lpstr>Service consumption</vt:lpstr>
      <vt:lpstr>Indexing</vt:lpstr>
      <vt:lpstr>Meet today's demo data: Lots of movies</vt:lpstr>
      <vt:lpstr>Example movie JSON</vt:lpstr>
      <vt:lpstr>Demos</vt:lpstr>
      <vt:lpstr>Default indexing</vt:lpstr>
      <vt:lpstr>Arrays</vt:lpstr>
      <vt:lpstr>Ranges on strings?</vt:lpstr>
      <vt:lpstr>Demo time …</vt:lpstr>
      <vt:lpstr>SDKs and Tooling</vt:lpstr>
      <vt:lpstr>Get Started Today</vt:lpstr>
      <vt:lpstr>Wrapping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nirvana with DocumentDB</dc:title>
  <dc:creator>David Makogon</dc:creator>
  <cp:lastModifiedBy>David Makogon</cp:lastModifiedBy>
  <cp:revision>60</cp:revision>
  <dcterms:created xsi:type="dcterms:W3CDTF">2015-08-12T16:36:15Z</dcterms:created>
  <dcterms:modified xsi:type="dcterms:W3CDTF">2015-08-18T18:16:52Z</dcterms:modified>
</cp:coreProperties>
</file>